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Dela Gothic One" panose="020B0604020202020204" charset="-128"/>
      <p:regular r:id="rId11"/>
    </p:embeddedFont>
    <p:embeddedFont>
      <p:font typeface="DM Sans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2799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68653" y="1613164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chemeClr val="bg1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Job Portal Web Application</a:t>
            </a:r>
            <a:endParaRPr lang="en-US" sz="44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653502" y="5068211"/>
            <a:ext cx="7627382" cy="167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Team Members: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solidFill>
                  <a:schemeClr val="bg1"/>
                </a:solidFill>
              </a:rPr>
              <a:t>    </a:t>
            </a:r>
            <a:r>
              <a:rPr lang="en-GB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Sameem Din Miya                       Exam Roll No: 21535129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Rabee Adhikari                            Exam Roll No: 21535123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Bandana Sigdel                            Exam Roll No: 21535100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1ED711-AED0-468A-B8E5-37AF160562F0}"/>
              </a:ext>
            </a:extLst>
          </p:cNvPr>
          <p:cNvSpPr txBox="1"/>
          <p:nvPr/>
        </p:nvSpPr>
        <p:spPr>
          <a:xfrm>
            <a:off x="12543416" y="7743720"/>
            <a:ext cx="208698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942386"/>
            <a:ext cx="7627382" cy="972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Introduction to Job Portal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DFD388-37A4-4556-A0C3-468A773E850E}"/>
              </a:ext>
            </a:extLst>
          </p:cNvPr>
          <p:cNvSpPr txBox="1"/>
          <p:nvPr/>
        </p:nvSpPr>
        <p:spPr>
          <a:xfrm>
            <a:off x="12887661" y="7796829"/>
            <a:ext cx="161364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94594C-8B02-49CB-B6DA-E9F68A47496C}"/>
              </a:ext>
            </a:extLst>
          </p:cNvPr>
          <p:cNvSpPr txBox="1"/>
          <p:nvPr/>
        </p:nvSpPr>
        <p:spPr>
          <a:xfrm>
            <a:off x="6153374" y="3044414"/>
            <a:ext cx="76273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Job Portal Web App is designed to streamline the job search process for job seekers and employers.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serves as a platform that connects candidates with available job opportunities. Our app functions user as both jobseeker or employer.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40688"/>
            <a:ext cx="87876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Key Features of the Portal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CD65C6-D4C9-4931-9D61-0BA3CFE0C419}"/>
              </a:ext>
            </a:extLst>
          </p:cNvPr>
          <p:cNvSpPr txBox="1"/>
          <p:nvPr/>
        </p:nvSpPr>
        <p:spPr>
          <a:xfrm>
            <a:off x="12887660" y="7745506"/>
            <a:ext cx="161364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D0FB0A-71E2-45F5-B2A6-046AA01520F1}"/>
              </a:ext>
            </a:extLst>
          </p:cNvPr>
          <p:cNvSpPr txBox="1"/>
          <p:nvPr/>
        </p:nvSpPr>
        <p:spPr>
          <a:xfrm>
            <a:off x="758309" y="1818042"/>
            <a:ext cx="1331269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Secured and Authenticated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:User registration and login system.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Job Search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Filter by title, location, company, description.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Management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Track application status and history.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View posted jobs , applied jobs and received candidates application easily.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Send/Receive Applications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Users can submit applications and receive responses along with resumes.</a:t>
            </a:r>
          </a:p>
          <a:p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Password Reset via OTP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Users can securely reset their passwords using One-Time Passwords.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Userprofile</a:t>
            </a:r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Management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Can add details about user academic, career, experience,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education,etc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details.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0081" y="46590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Limitations and Current Challenges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86CC0A-5606-65FC-F81F-977D8F29A97F}"/>
              </a:ext>
            </a:extLst>
          </p:cNvPr>
          <p:cNvGrpSpPr/>
          <p:nvPr/>
        </p:nvGrpSpPr>
        <p:grpSpPr>
          <a:xfrm>
            <a:off x="601403" y="2630395"/>
            <a:ext cx="3638175" cy="693420"/>
            <a:chOff x="601403" y="2630395"/>
            <a:chExt cx="3137499" cy="693420"/>
          </a:xfrm>
        </p:grpSpPr>
        <p:sp>
          <p:nvSpPr>
            <p:cNvPr id="4" name="Shape 1"/>
            <p:cNvSpPr/>
            <p:nvPr/>
          </p:nvSpPr>
          <p:spPr>
            <a:xfrm>
              <a:off x="601403" y="2630395"/>
              <a:ext cx="3137499" cy="693420"/>
            </a:xfrm>
            <a:prstGeom prst="roundRect">
              <a:avLst>
                <a:gd name="adj" fmla="val 4586"/>
              </a:avLst>
            </a:prstGeom>
            <a:solidFill>
              <a:srgbClr val="740B0B"/>
            </a:solidFill>
            <a:ln w="7620">
              <a:solidFill>
                <a:srgbClr val="8D2424"/>
              </a:solidFill>
              <a:prstDash val="solid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 2"/>
            <p:cNvSpPr/>
            <p:nvPr/>
          </p:nvSpPr>
          <p:spPr>
            <a:xfrm>
              <a:off x="762059" y="2845990"/>
              <a:ext cx="2816186" cy="21657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No Notification Alert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Text 3"/>
          <p:cNvSpPr/>
          <p:nvPr/>
        </p:nvSpPr>
        <p:spPr>
          <a:xfrm>
            <a:off x="982504" y="4315539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7CE2D1F-7ED5-B7E5-06D7-8C3EC29673F1}"/>
              </a:ext>
            </a:extLst>
          </p:cNvPr>
          <p:cNvGrpSpPr/>
          <p:nvPr/>
        </p:nvGrpSpPr>
        <p:grpSpPr>
          <a:xfrm>
            <a:off x="812067" y="5650055"/>
            <a:ext cx="7627382" cy="832737"/>
            <a:chOff x="922522" y="6157533"/>
            <a:chExt cx="7627382" cy="832737"/>
          </a:xfrm>
        </p:grpSpPr>
        <p:sp>
          <p:nvSpPr>
            <p:cNvPr id="10" name="Shape 7"/>
            <p:cNvSpPr/>
            <p:nvPr/>
          </p:nvSpPr>
          <p:spPr>
            <a:xfrm>
              <a:off x="922522" y="6157533"/>
              <a:ext cx="7627382" cy="832737"/>
            </a:xfrm>
            <a:prstGeom prst="roundRect">
              <a:avLst>
                <a:gd name="adj" fmla="val 7102"/>
              </a:avLst>
            </a:prstGeom>
            <a:solidFill>
              <a:srgbClr val="740B0B"/>
            </a:solidFill>
            <a:ln w="7620">
              <a:solidFill>
                <a:srgbClr val="8D2424"/>
              </a:solidFill>
              <a:prstDash val="solid"/>
            </a:ln>
          </p:spPr>
        </p:sp>
        <p:sp>
          <p:nvSpPr>
            <p:cNvPr id="11" name="Text 8"/>
            <p:cNvSpPr/>
            <p:nvPr/>
          </p:nvSpPr>
          <p:spPr>
            <a:xfrm>
              <a:off x="2239252" y="6395783"/>
              <a:ext cx="3043714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No Social Media Login Credentials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DE8500B-2449-068E-E3B7-DA345D7E6D7B}"/>
              </a:ext>
            </a:extLst>
          </p:cNvPr>
          <p:cNvGrpSpPr/>
          <p:nvPr/>
        </p:nvGrpSpPr>
        <p:grpSpPr>
          <a:xfrm>
            <a:off x="5123040" y="2630395"/>
            <a:ext cx="3611808" cy="693420"/>
            <a:chOff x="601403" y="2630395"/>
            <a:chExt cx="3137499" cy="693420"/>
          </a:xfrm>
        </p:grpSpPr>
        <p:sp>
          <p:nvSpPr>
            <p:cNvPr id="16" name="Shape 1">
              <a:extLst>
                <a:ext uri="{FF2B5EF4-FFF2-40B4-BE49-F238E27FC236}">
                  <a16:creationId xmlns:a16="http://schemas.microsoft.com/office/drawing/2014/main" id="{A228A056-488F-B9EA-FD44-5CFE36A92C66}"/>
                </a:ext>
              </a:extLst>
            </p:cNvPr>
            <p:cNvSpPr/>
            <p:nvPr/>
          </p:nvSpPr>
          <p:spPr>
            <a:xfrm>
              <a:off x="601403" y="2630395"/>
              <a:ext cx="3137499" cy="693420"/>
            </a:xfrm>
            <a:prstGeom prst="roundRect">
              <a:avLst>
                <a:gd name="adj" fmla="val 4586"/>
              </a:avLst>
            </a:prstGeom>
            <a:solidFill>
              <a:srgbClr val="740B0B"/>
            </a:solidFill>
            <a:ln w="7620">
              <a:solidFill>
                <a:srgbClr val="8D2424"/>
              </a:solidFill>
              <a:prstDash val="solid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Text 2">
              <a:extLst>
                <a:ext uri="{FF2B5EF4-FFF2-40B4-BE49-F238E27FC236}">
                  <a16:creationId xmlns:a16="http://schemas.microsoft.com/office/drawing/2014/main" id="{3AA20AE8-39E0-0B12-C886-AA538B96C777}"/>
                </a:ext>
              </a:extLst>
            </p:cNvPr>
            <p:cNvSpPr/>
            <p:nvPr/>
          </p:nvSpPr>
          <p:spPr>
            <a:xfrm>
              <a:off x="762059" y="2845990"/>
              <a:ext cx="2816186" cy="21657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No AI-Integration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047D619-5DB1-4C07-3450-577A9FA62A97}"/>
              </a:ext>
            </a:extLst>
          </p:cNvPr>
          <p:cNvGrpSpPr/>
          <p:nvPr/>
        </p:nvGrpSpPr>
        <p:grpSpPr>
          <a:xfrm>
            <a:off x="625774" y="3786805"/>
            <a:ext cx="3638175" cy="693420"/>
            <a:chOff x="601403" y="2630395"/>
            <a:chExt cx="3137499" cy="693420"/>
          </a:xfrm>
        </p:grpSpPr>
        <p:sp>
          <p:nvSpPr>
            <p:cNvPr id="19" name="Shape 1">
              <a:extLst>
                <a:ext uri="{FF2B5EF4-FFF2-40B4-BE49-F238E27FC236}">
                  <a16:creationId xmlns:a16="http://schemas.microsoft.com/office/drawing/2014/main" id="{70D9DD9E-28D6-7A72-2067-3C207FCC6ED5}"/>
                </a:ext>
              </a:extLst>
            </p:cNvPr>
            <p:cNvSpPr/>
            <p:nvPr/>
          </p:nvSpPr>
          <p:spPr>
            <a:xfrm>
              <a:off x="601403" y="2630395"/>
              <a:ext cx="3137499" cy="693420"/>
            </a:xfrm>
            <a:prstGeom prst="roundRect">
              <a:avLst>
                <a:gd name="adj" fmla="val 4586"/>
              </a:avLst>
            </a:prstGeom>
            <a:solidFill>
              <a:srgbClr val="740B0B"/>
            </a:solidFill>
            <a:ln w="7620">
              <a:solidFill>
                <a:srgbClr val="8D2424"/>
              </a:solidFill>
              <a:prstDash val="solid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0" name="Text 2">
              <a:extLst>
                <a:ext uri="{FF2B5EF4-FFF2-40B4-BE49-F238E27FC236}">
                  <a16:creationId xmlns:a16="http://schemas.microsoft.com/office/drawing/2014/main" id="{56E30D7B-F453-1792-CCB0-F53CCFA62B06}"/>
                </a:ext>
              </a:extLst>
            </p:cNvPr>
            <p:cNvSpPr/>
            <p:nvPr/>
          </p:nvSpPr>
          <p:spPr>
            <a:xfrm>
              <a:off x="762059" y="2845990"/>
              <a:ext cx="2816186" cy="21657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No mobile version app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34AE68-5B3B-B459-FAA8-F1611FDE1CD4}"/>
              </a:ext>
            </a:extLst>
          </p:cNvPr>
          <p:cNvGrpSpPr/>
          <p:nvPr/>
        </p:nvGrpSpPr>
        <p:grpSpPr>
          <a:xfrm>
            <a:off x="5096673" y="3768090"/>
            <a:ext cx="3638175" cy="693420"/>
            <a:chOff x="601403" y="2630395"/>
            <a:chExt cx="3137499" cy="693420"/>
          </a:xfrm>
        </p:grpSpPr>
        <p:sp>
          <p:nvSpPr>
            <p:cNvPr id="22" name="Shape 1">
              <a:extLst>
                <a:ext uri="{FF2B5EF4-FFF2-40B4-BE49-F238E27FC236}">
                  <a16:creationId xmlns:a16="http://schemas.microsoft.com/office/drawing/2014/main" id="{7E79F77E-7DE5-E851-FA55-DAA79B2E4301}"/>
                </a:ext>
              </a:extLst>
            </p:cNvPr>
            <p:cNvSpPr/>
            <p:nvPr/>
          </p:nvSpPr>
          <p:spPr>
            <a:xfrm>
              <a:off x="601403" y="2630395"/>
              <a:ext cx="3137499" cy="693420"/>
            </a:xfrm>
            <a:prstGeom prst="roundRect">
              <a:avLst>
                <a:gd name="adj" fmla="val 4586"/>
              </a:avLst>
            </a:prstGeom>
            <a:solidFill>
              <a:srgbClr val="740B0B"/>
            </a:solidFill>
            <a:ln w="7620">
              <a:solidFill>
                <a:srgbClr val="8D2424"/>
              </a:solidFill>
              <a:prstDash val="solid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3" name="Text 2">
              <a:extLst>
                <a:ext uri="{FF2B5EF4-FFF2-40B4-BE49-F238E27FC236}">
                  <a16:creationId xmlns:a16="http://schemas.microsoft.com/office/drawing/2014/main" id="{8551DF5B-84C9-7625-8665-741BB5A4CFE2}"/>
                </a:ext>
              </a:extLst>
            </p:cNvPr>
            <p:cNvSpPr/>
            <p:nvPr/>
          </p:nvSpPr>
          <p:spPr>
            <a:xfrm>
              <a:off x="762059" y="2845990"/>
              <a:ext cx="2816186" cy="21657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No Direct Message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7" name="Text 8">
            <a:extLst>
              <a:ext uri="{FF2B5EF4-FFF2-40B4-BE49-F238E27FC236}">
                <a16:creationId xmlns:a16="http://schemas.microsoft.com/office/drawing/2014/main" id="{A6559482-62C0-B4FD-1AEE-1671E7DDB6F2}"/>
              </a:ext>
            </a:extLst>
          </p:cNvPr>
          <p:cNvSpPr/>
          <p:nvPr/>
        </p:nvSpPr>
        <p:spPr>
          <a:xfrm>
            <a:off x="2237901" y="5359574"/>
            <a:ext cx="304371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99812" y="351840"/>
            <a:ext cx="7627382" cy="1283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Planned Future Improvements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86" y="1557424"/>
            <a:ext cx="1083231" cy="10121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95552" y="1590443"/>
            <a:ext cx="369867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FFE5E5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AI-Powered Matching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2295552" y="1993124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Enhanced job-candidate matching algorithms.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185" y="2765434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95552" y="2851948"/>
            <a:ext cx="316682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FFE5E5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Mobile App Launch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2295552" y="3317255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Native applications for iOS and Android platforms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771" y="4199853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95552" y="4213772"/>
            <a:ext cx="461795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FFE5E5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Notify Alert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2295552" y="4679983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Notification for all user activities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66BC3F4-81E3-DB1C-62A5-A05C07AA5846}"/>
              </a:ext>
            </a:extLst>
          </p:cNvPr>
          <p:cNvGrpSpPr/>
          <p:nvPr/>
        </p:nvGrpSpPr>
        <p:grpSpPr>
          <a:xfrm>
            <a:off x="648089" y="5695652"/>
            <a:ext cx="1083231" cy="1299924"/>
            <a:chOff x="648089" y="5695652"/>
            <a:chExt cx="1083231" cy="1299924"/>
          </a:xfrm>
        </p:grpSpPr>
        <p:pic>
          <p:nvPicPr>
            <p:cNvPr id="13" name="Image 3" descr="preencoded.png">
              <a:extLst>
                <a:ext uri="{FF2B5EF4-FFF2-40B4-BE49-F238E27FC236}">
                  <a16:creationId xmlns:a16="http://schemas.microsoft.com/office/drawing/2014/main" id="{B173F6CF-792F-FD20-0F48-EE4EBCDC9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8089" y="5695652"/>
              <a:ext cx="1083231" cy="1299924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E555A6B-CE6E-997C-559E-27F82462505D}"/>
                </a:ext>
              </a:extLst>
            </p:cNvPr>
            <p:cNvSpPr txBox="1"/>
            <p:nvPr/>
          </p:nvSpPr>
          <p:spPr>
            <a:xfrm>
              <a:off x="1009021" y="6087401"/>
              <a:ext cx="5378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  <a:highlight>
                    <a:srgbClr val="800000"/>
                  </a:highlight>
                </a:rPr>
                <a:t>4</a:t>
              </a:r>
            </a:p>
          </p:txBody>
        </p:sp>
      </p:grpSp>
      <p:sp>
        <p:nvSpPr>
          <p:cNvPr id="16" name="Text 5">
            <a:extLst>
              <a:ext uri="{FF2B5EF4-FFF2-40B4-BE49-F238E27FC236}">
                <a16:creationId xmlns:a16="http://schemas.microsoft.com/office/drawing/2014/main" id="{0CDAF9E0-258E-3FEA-A16A-D5F695D06DAE}"/>
              </a:ext>
            </a:extLst>
          </p:cNvPr>
          <p:cNvSpPr/>
          <p:nvPr/>
        </p:nvSpPr>
        <p:spPr>
          <a:xfrm>
            <a:off x="2295552" y="5658000"/>
            <a:ext cx="461795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solidFill>
                  <a:srgbClr val="FFE5E5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Social Media Credentials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6">
            <a:extLst>
              <a:ext uri="{FF2B5EF4-FFF2-40B4-BE49-F238E27FC236}">
                <a16:creationId xmlns:a16="http://schemas.microsoft.com/office/drawing/2014/main" id="{FA4B49F2-9B89-DD03-4477-4E416282DFA5}"/>
              </a:ext>
            </a:extLst>
          </p:cNvPr>
          <p:cNvSpPr/>
          <p:nvPr/>
        </p:nvSpPr>
        <p:spPr>
          <a:xfrm>
            <a:off x="2295552" y="6172259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Times New Roman" panose="02020603050405020304" pitchFamily="18" charset="0"/>
                <a:ea typeface="DM Sans" pitchFamily="34" charset="-122"/>
                <a:cs typeface="Times New Roman" panose="02020603050405020304" pitchFamily="18" charset="0"/>
              </a:rPr>
              <a:t>Users can login via social media like Google, LinkedIn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76643" y="1184324"/>
            <a:ext cx="973062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Tech Stack and Tools Used: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1C2EB8A-6869-51E1-C34B-F9FB8D6B8139}"/>
              </a:ext>
            </a:extLst>
          </p:cNvPr>
          <p:cNvGrpSpPr/>
          <p:nvPr/>
        </p:nvGrpSpPr>
        <p:grpSpPr>
          <a:xfrm>
            <a:off x="758309" y="3122971"/>
            <a:ext cx="6292572" cy="1332375"/>
            <a:chOff x="758309" y="2161173"/>
            <a:chExt cx="6292572" cy="1332375"/>
          </a:xfrm>
        </p:grpSpPr>
        <p:sp>
          <p:nvSpPr>
            <p:cNvPr id="3" name="Text 1"/>
            <p:cNvSpPr/>
            <p:nvPr/>
          </p:nvSpPr>
          <p:spPr>
            <a:xfrm>
              <a:off x="876643" y="2161173"/>
              <a:ext cx="2850713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u="sng" dirty="0">
                  <a:solidFill>
                    <a:srgbClr val="FAEBEB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Frontend</a:t>
              </a:r>
              <a:endPara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Text 2"/>
            <p:cNvSpPr/>
            <p:nvPr/>
          </p:nvSpPr>
          <p:spPr>
            <a:xfrm>
              <a:off x="758309" y="2658768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Vue.js framework for dynamic UI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 3"/>
            <p:cNvSpPr/>
            <p:nvPr/>
          </p:nvSpPr>
          <p:spPr>
            <a:xfrm>
              <a:off x="758309" y="3146838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Modular design &amp; user-interactive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68F337D-4727-8631-5D11-0B994F7D170A}"/>
              </a:ext>
            </a:extLst>
          </p:cNvPr>
          <p:cNvGrpSpPr/>
          <p:nvPr/>
        </p:nvGrpSpPr>
        <p:grpSpPr>
          <a:xfrm>
            <a:off x="7912900" y="3122971"/>
            <a:ext cx="6292572" cy="1538998"/>
            <a:chOff x="7407291" y="1971184"/>
            <a:chExt cx="6292572" cy="1538998"/>
          </a:xfrm>
        </p:grpSpPr>
        <p:sp>
          <p:nvSpPr>
            <p:cNvPr id="6" name="Text 4"/>
            <p:cNvSpPr/>
            <p:nvPr/>
          </p:nvSpPr>
          <p:spPr>
            <a:xfrm>
              <a:off x="8052333" y="1971184"/>
              <a:ext cx="2850713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u="sng" dirty="0">
                  <a:solidFill>
                    <a:srgbClr val="FAEBEB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Backend</a:t>
              </a:r>
              <a:endPara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Text 5"/>
            <p:cNvSpPr/>
            <p:nvPr/>
          </p:nvSpPr>
          <p:spPr>
            <a:xfrm>
              <a:off x="7407291" y="2658768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Laravel PHP framework for robust API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 6"/>
            <p:cNvSpPr/>
            <p:nvPr/>
          </p:nvSpPr>
          <p:spPr>
            <a:xfrm>
              <a:off x="7407291" y="3163472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Secure and scalable server-side logic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90F24C3-405D-4571-ABCB-0E1EFA3A4720}"/>
              </a:ext>
            </a:extLst>
          </p:cNvPr>
          <p:cNvSpPr txBox="1"/>
          <p:nvPr/>
        </p:nvSpPr>
        <p:spPr>
          <a:xfrm>
            <a:off x="12769327" y="7799294"/>
            <a:ext cx="1861073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B29F648-D165-7BED-6938-6DBEE1F8F436}"/>
              </a:ext>
            </a:extLst>
          </p:cNvPr>
          <p:cNvGrpSpPr/>
          <p:nvPr/>
        </p:nvGrpSpPr>
        <p:grpSpPr>
          <a:xfrm>
            <a:off x="758309" y="5341958"/>
            <a:ext cx="6292572" cy="1214657"/>
            <a:chOff x="758309" y="2161173"/>
            <a:chExt cx="6292572" cy="1214657"/>
          </a:xfrm>
        </p:grpSpPr>
        <p:sp>
          <p:nvSpPr>
            <p:cNvPr id="13" name="Text 1">
              <a:extLst>
                <a:ext uri="{FF2B5EF4-FFF2-40B4-BE49-F238E27FC236}">
                  <a16:creationId xmlns:a16="http://schemas.microsoft.com/office/drawing/2014/main" id="{820F3DA6-38D1-97F2-01FE-8E3BD0DB9841}"/>
                </a:ext>
              </a:extLst>
            </p:cNvPr>
            <p:cNvSpPr/>
            <p:nvPr/>
          </p:nvSpPr>
          <p:spPr>
            <a:xfrm>
              <a:off x="876643" y="2161173"/>
              <a:ext cx="2850713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u="sng" dirty="0">
                  <a:solidFill>
                    <a:srgbClr val="FAEBEB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Tools</a:t>
              </a:r>
              <a:endPara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 2">
              <a:extLst>
                <a:ext uri="{FF2B5EF4-FFF2-40B4-BE49-F238E27FC236}">
                  <a16:creationId xmlns:a16="http://schemas.microsoft.com/office/drawing/2014/main" id="{65FE6CA1-D4F2-68FD-D0AB-693C461255A9}"/>
                </a:ext>
              </a:extLst>
            </p:cNvPr>
            <p:cNvSpPr/>
            <p:nvPr/>
          </p:nvSpPr>
          <p:spPr>
            <a:xfrm>
              <a:off x="758309" y="2658768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Vs Code IDE for coding and compiling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 3">
              <a:extLst>
                <a:ext uri="{FF2B5EF4-FFF2-40B4-BE49-F238E27FC236}">
                  <a16:creationId xmlns:a16="http://schemas.microsoft.com/office/drawing/2014/main" id="{41BE6C62-5EB1-C5E2-8913-8F70B50027ED}"/>
                </a:ext>
              </a:extLst>
            </p:cNvPr>
            <p:cNvSpPr/>
            <p:nvPr/>
          </p:nvSpPr>
          <p:spPr>
            <a:xfrm>
              <a:off x="758309" y="3029120"/>
              <a:ext cx="6292572" cy="34671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Postman for Api route testing</a:t>
              </a:r>
            </a:p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MySQL for database connectivity</a:t>
              </a:r>
            </a:p>
            <a:p>
              <a:pPr marL="342900" indent="-342900" algn="l">
                <a:lnSpc>
                  <a:spcPts val="2700"/>
                </a:lnSpc>
                <a:buSzPct val="100000"/>
                <a:buChar char="•"/>
              </a:pP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0470" y="490776"/>
            <a:ext cx="763785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Inspiration and Special thanks to: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EE4A2E5-409C-F7D3-0EEC-C92323E0478F}"/>
              </a:ext>
            </a:extLst>
          </p:cNvPr>
          <p:cNvGrpSpPr/>
          <p:nvPr/>
        </p:nvGrpSpPr>
        <p:grpSpPr>
          <a:xfrm>
            <a:off x="9637058" y="5634765"/>
            <a:ext cx="3980588" cy="1162764"/>
            <a:chOff x="607702" y="4114800"/>
            <a:chExt cx="3980588" cy="1162764"/>
          </a:xfrm>
        </p:grpSpPr>
        <p:sp>
          <p:nvSpPr>
            <p:cNvPr id="3" name="Text 1"/>
            <p:cNvSpPr/>
            <p:nvPr/>
          </p:nvSpPr>
          <p:spPr>
            <a:xfrm>
              <a:off x="607702" y="4114800"/>
              <a:ext cx="3081338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2800"/>
                </a:lnSpc>
                <a:buNone/>
              </a:pPr>
              <a:r>
                <a:rPr lang="en-US" sz="2800" b="1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Mr. Dipendra Silwal</a:t>
              </a:r>
              <a:endPara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Text 2"/>
            <p:cNvSpPr/>
            <p:nvPr/>
          </p:nvSpPr>
          <p:spPr>
            <a:xfrm>
              <a:off x="634750" y="4584144"/>
              <a:ext cx="3953540" cy="69342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700"/>
                </a:lnSpc>
                <a:buNone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We appreciate for his extreme</a:t>
              </a:r>
            </a:p>
            <a:p>
              <a:pPr marL="0" indent="0">
                <a:lnSpc>
                  <a:spcPts val="2700"/>
                </a:lnSpc>
                <a:buNone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eagerness to guide for  proper way to our project development journey</a:t>
              </a:r>
              <a:endParaRPr lang="en-US" sz="1700" dirty="0"/>
            </a:p>
          </p:txBody>
        </p:sp>
      </p:grp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7916B11B-3787-096F-AFA4-D293D994AAA8}"/>
              </a:ext>
            </a:extLst>
          </p:cNvPr>
          <p:cNvGrpSpPr/>
          <p:nvPr/>
        </p:nvGrpSpPr>
        <p:grpSpPr>
          <a:xfrm>
            <a:off x="9610011" y="2345006"/>
            <a:ext cx="4805236" cy="1864078"/>
            <a:chOff x="9610011" y="2869287"/>
            <a:chExt cx="4805236" cy="1864078"/>
          </a:xfrm>
        </p:grpSpPr>
        <p:sp>
          <p:nvSpPr>
            <p:cNvPr id="7" name="Text 4"/>
            <p:cNvSpPr/>
            <p:nvPr/>
          </p:nvSpPr>
          <p:spPr>
            <a:xfrm>
              <a:off x="9610011" y="2869287"/>
              <a:ext cx="3211592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b="1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Mr. Shiva B. Pathak</a:t>
              </a:r>
              <a:endPara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Text 5"/>
            <p:cNvSpPr/>
            <p:nvPr/>
          </p:nvSpPr>
          <p:spPr>
            <a:xfrm>
              <a:off x="9610011" y="3355419"/>
              <a:ext cx="4805236" cy="137794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700"/>
                </a:lnSpc>
                <a:buNone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We are very thankful for his dedication towards out problems solving and qualitative guiding across project.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1461F44F-8FF5-53DA-C80A-6BC16490912F}"/>
              </a:ext>
            </a:extLst>
          </p:cNvPr>
          <p:cNvGrpSpPr/>
          <p:nvPr/>
        </p:nvGrpSpPr>
        <p:grpSpPr>
          <a:xfrm>
            <a:off x="215034" y="2290297"/>
            <a:ext cx="4805235" cy="2397372"/>
            <a:chOff x="9610010" y="5326618"/>
            <a:chExt cx="4805235" cy="2397372"/>
          </a:xfrm>
        </p:grpSpPr>
        <p:sp>
          <p:nvSpPr>
            <p:cNvPr id="11" name="Text 7"/>
            <p:cNvSpPr/>
            <p:nvPr/>
          </p:nvSpPr>
          <p:spPr>
            <a:xfrm>
              <a:off x="9610011" y="5326618"/>
              <a:ext cx="3114675" cy="35623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800" b="1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Mr. Arjun Kandel/ </a:t>
              </a:r>
              <a:r>
                <a:rPr lang="en-US" sz="2800" b="1" dirty="0" err="1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Devsign</a:t>
              </a:r>
              <a:r>
                <a:rPr lang="en-US" sz="2800" b="1" dirty="0">
                  <a:solidFill>
                    <a:srgbClr val="FFE5E5"/>
                  </a:solidFill>
                  <a:latin typeface="Times New Roman" panose="02020603050405020304" pitchFamily="18" charset="0"/>
                  <a:ea typeface="Dela Gothic One" pitchFamily="34" charset="-122"/>
                  <a:cs typeface="Times New Roman" panose="02020603050405020304" pitchFamily="18" charset="0"/>
                </a:rPr>
                <a:t> Tech.</a:t>
              </a:r>
              <a:endPara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 8"/>
            <p:cNvSpPr/>
            <p:nvPr/>
          </p:nvSpPr>
          <p:spPr>
            <a:xfrm>
              <a:off x="9610010" y="5812750"/>
              <a:ext cx="4805235" cy="19112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700"/>
                </a:lnSpc>
                <a:buNone/>
              </a:pP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ea typeface="DM Sans" pitchFamily="34" charset="-122"/>
                  <a:cs typeface="Times New Roman" panose="02020603050405020304" pitchFamily="18" charset="0"/>
                </a:rPr>
                <a:t>He is the core motivation for overall project and for teaching or g</a:t>
              </a:r>
              <a:r>
                <a:rPr lang="en-US" sz="2400" dirty="0">
                  <a:solidFill>
                    <a:srgbClr val="FFE5E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uiding to clean code, logic ,error handling and full stacks frameworks.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7318" y="2392918"/>
            <a:ext cx="4589740" cy="458974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8D118911-B2FF-02D1-9AD6-A990DC28FC92}"/>
              </a:ext>
            </a:extLst>
          </p:cNvPr>
          <p:cNvGrpSpPr/>
          <p:nvPr/>
        </p:nvGrpSpPr>
        <p:grpSpPr>
          <a:xfrm>
            <a:off x="5980926" y="3473827"/>
            <a:ext cx="2077403" cy="2427685"/>
            <a:chOff x="5980926" y="3473827"/>
            <a:chExt cx="2077403" cy="2427685"/>
          </a:xfrm>
        </p:grpSpPr>
        <p:sp>
          <p:nvSpPr>
            <p:cNvPr id="6" name="Text 3"/>
            <p:cNvSpPr/>
            <p:nvPr/>
          </p:nvSpPr>
          <p:spPr>
            <a:xfrm>
              <a:off x="5980926" y="4497288"/>
              <a:ext cx="304681" cy="38076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800"/>
                </a:lnSpc>
                <a:buNone/>
              </a:pPr>
              <a:r>
                <a:rPr lang="en-US" sz="2350" dirty="0">
                  <a:solidFill>
                    <a:srgbClr val="FFE5E5"/>
                  </a:solidFill>
                  <a:latin typeface="Dela Gothic One" pitchFamily="34" charset="0"/>
                  <a:ea typeface="Dela Gothic One" pitchFamily="34" charset="-122"/>
                  <a:cs typeface="Dela Gothic One" pitchFamily="34" charset="-120"/>
                </a:rPr>
                <a:t>1</a:t>
              </a:r>
              <a:endParaRPr lang="en-US" sz="2350" dirty="0"/>
            </a:p>
          </p:txBody>
        </p:sp>
        <p:sp>
          <p:nvSpPr>
            <p:cNvPr id="10" name="Text 6"/>
            <p:cNvSpPr/>
            <p:nvPr/>
          </p:nvSpPr>
          <p:spPr>
            <a:xfrm>
              <a:off x="7753648" y="3473827"/>
              <a:ext cx="304681" cy="38076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800"/>
                </a:lnSpc>
                <a:buNone/>
              </a:pPr>
              <a:r>
                <a:rPr lang="en-US" sz="2350" dirty="0">
                  <a:solidFill>
                    <a:srgbClr val="FFE5E5"/>
                  </a:solidFill>
                  <a:latin typeface="Dela Gothic One" pitchFamily="34" charset="0"/>
                  <a:ea typeface="Dela Gothic One" pitchFamily="34" charset="-122"/>
                  <a:cs typeface="Dela Gothic One" pitchFamily="34" charset="-120"/>
                </a:rPr>
                <a:t>2</a:t>
              </a:r>
              <a:endParaRPr lang="en-US" sz="2350" dirty="0"/>
            </a:p>
          </p:txBody>
        </p:sp>
        <p:sp>
          <p:nvSpPr>
            <p:cNvPr id="14" name="Text 9"/>
            <p:cNvSpPr/>
            <p:nvPr/>
          </p:nvSpPr>
          <p:spPr>
            <a:xfrm>
              <a:off x="7753648" y="5520750"/>
              <a:ext cx="304681" cy="38076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800"/>
                </a:lnSpc>
                <a:buNone/>
              </a:pPr>
              <a:r>
                <a:rPr lang="en-US" sz="2350" dirty="0">
                  <a:solidFill>
                    <a:srgbClr val="FFE5E5"/>
                  </a:solidFill>
                  <a:latin typeface="Dela Gothic One" pitchFamily="34" charset="0"/>
                  <a:ea typeface="Dela Gothic One" pitchFamily="34" charset="-122"/>
                  <a:cs typeface="Dela Gothic One" pitchFamily="34" charset="-120"/>
                </a:rPr>
                <a:t>3</a:t>
              </a:r>
              <a:endParaRPr lang="en-US" sz="235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4141A04-0E40-4AC0-B3B4-508F97C6A366}"/>
              </a:ext>
            </a:extLst>
          </p:cNvPr>
          <p:cNvSpPr txBox="1"/>
          <p:nvPr/>
        </p:nvSpPr>
        <p:spPr>
          <a:xfrm>
            <a:off x="12821603" y="7723990"/>
            <a:ext cx="1701221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051810"/>
            <a:ext cx="899291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Conclusion 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E22C06-36C1-4B47-8132-EC5FF34EC79F}"/>
              </a:ext>
            </a:extLst>
          </p:cNvPr>
          <p:cNvSpPr txBox="1"/>
          <p:nvPr/>
        </p:nvSpPr>
        <p:spPr>
          <a:xfrm>
            <a:off x="12833873" y="7788536"/>
            <a:ext cx="1796527" cy="44106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AFD9B6-0E0F-47F1-AFE1-ABE72BB5A64F}"/>
              </a:ext>
            </a:extLst>
          </p:cNvPr>
          <p:cNvSpPr txBox="1"/>
          <p:nvPr/>
        </p:nvSpPr>
        <p:spPr>
          <a:xfrm>
            <a:off x="758309" y="3937299"/>
            <a:ext cx="1351160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the Job Portal Web App aims to simplify the job search experience for both job seekers and employers.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there are limitations that need to be addressed,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has a strong foundation and potential for future enhancements.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242B0236-2EFB-9091-20E3-B285FB4A3805}"/>
              </a:ext>
            </a:extLst>
          </p:cNvPr>
          <p:cNvSpPr/>
          <p:nvPr/>
        </p:nvSpPr>
        <p:spPr>
          <a:xfrm>
            <a:off x="4136210" y="6893376"/>
            <a:ext cx="899291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Times New Roman" panose="02020603050405020304" pitchFamily="18" charset="0"/>
                <a:ea typeface="Dela Gothic One" pitchFamily="34" charset="-122"/>
                <a:cs typeface="Times New Roman" panose="02020603050405020304" pitchFamily="18" charset="0"/>
              </a:rPr>
              <a:t>Let’s head to our project </a:t>
            </a:r>
            <a:endParaRPr lang="en-US" sz="445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3415E0E-EBEC-CF92-7D1F-77B10324F687}"/>
              </a:ext>
            </a:extLst>
          </p:cNvPr>
          <p:cNvSpPr/>
          <p:nvPr/>
        </p:nvSpPr>
        <p:spPr>
          <a:xfrm>
            <a:off x="10015369" y="6964383"/>
            <a:ext cx="1366221" cy="570693"/>
          </a:xfrm>
          <a:prstGeom prst="rightArrow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Let’s Begin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436</Words>
  <Application>Microsoft Office PowerPoint</Application>
  <PresentationFormat>Custom</PresentationFormat>
  <Paragraphs>75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Dela Gothic One</vt:lpstr>
      <vt:lpstr>Times New Roman</vt:lpstr>
      <vt:lpstr>Arial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Sameem Din Miya</cp:lastModifiedBy>
  <cp:revision>20</cp:revision>
  <dcterms:created xsi:type="dcterms:W3CDTF">2025-05-22T11:25:12Z</dcterms:created>
  <dcterms:modified xsi:type="dcterms:W3CDTF">2025-05-22T14:08:06Z</dcterms:modified>
</cp:coreProperties>
</file>